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B30BFF"/>
    <a:srgbClr val="CC6600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6311" autoAdjust="0"/>
  </p:normalViewPr>
  <p:slideViewPr>
    <p:cSldViewPr>
      <p:cViewPr varScale="1">
        <p:scale>
          <a:sx n="142" d="100"/>
          <a:sy n="142" d="100"/>
        </p:scale>
        <p:origin x="-120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05576"/>
            <a:ext cx="0" cy="2781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114550"/>
            <a:ext cx="869569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350044"/>
            <a:ext cx="6781800" cy="1600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2287191"/>
            <a:ext cx="6248400" cy="17716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  <a:endParaRPr lang="ru-RU" altLang="en-US" noProof="0" dirty="0" smtClean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3E105-D027-40A3-847D-303E8E35392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6146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489" y="1239602"/>
            <a:ext cx="1643003" cy="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43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0E95-A5D1-48FA-827D-1A9B1C67C70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668441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679"/>
            <a:ext cx="2057400" cy="4506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679"/>
            <a:ext cx="6019800" cy="4506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E3CA5-2211-486F-BA15-A5BF6B12B86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5826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89447"/>
            <a:ext cx="8229600" cy="330874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620E-03B6-4A88-961C-A5C37945337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638151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971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89448"/>
            <a:ext cx="4038600" cy="15966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000375"/>
            <a:ext cx="4038600" cy="15978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E84B-C348-421B-83C5-873C26BD10DF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2639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D7-DB4D-4DB9-8182-EFC0D4946C7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22128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58D7-701D-48F6-95CE-CD010E4E597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706960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89447"/>
            <a:ext cx="4038600" cy="33087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9E74-0138-4E6B-8763-A93950415DB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4100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B4771-EDA8-44CC-AC72-72A9B03C887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59571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679"/>
            <a:ext cx="7543800" cy="499851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7D03-7E06-4DA9-A3C8-9CB304C503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90584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3E3B-E540-4AB8-B4D1-FF27EE22D9E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4567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EED7-92A4-43A8-9B21-73CC7A85329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5863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56D9F-73B6-4FAC-BBD0-32571A58418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9234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100392" y="51470"/>
            <a:ext cx="0" cy="531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679"/>
            <a:ext cx="75438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9447"/>
            <a:ext cx="8229600" cy="33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EF3DB5B2-37A1-44B2-9AFD-B95B216D0AE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pic>
        <p:nvPicPr>
          <p:cNvPr id="40" name="Picture 2" descr="D:\_Папа-адм\Desktop\Рисунок1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_Папа-адм\Desktop\Рисунок1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172" y="4948239"/>
            <a:ext cx="2700337" cy="20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97" y="159482"/>
            <a:ext cx="956897" cy="3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7524" y="1275606"/>
            <a:ext cx="6912768" cy="70164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400" dirty="0" smtClean="0"/>
              <a:t>ОГЭ по информатике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524" y="2355726"/>
            <a:ext cx="6912768" cy="95963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Часть 1. Задание 1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1-7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624629"/>
            <a:ext cx="8552125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В кодировке КОИ-8 каждый символ кодируется 8 битами.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Ученик написал текст (в нём нет лишних пробелов):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Calibri"/>
              </a:rPr>
              <a:t>«</a:t>
            </a:r>
            <a:r>
              <a:rPr lang="ru-RU" sz="1600" b="1" dirty="0">
                <a:solidFill>
                  <a:srgbClr val="000000"/>
                </a:solidFill>
                <a:latin typeface="Calibri"/>
              </a:rPr>
              <a:t>Ёж, лев, слон, олень, тюлень, носорог, крокодил, аллигатор – дикие животные».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Ученик решил добавить в список название ещё одного животного – волк. </a:t>
            </a:r>
            <a:endParaRPr lang="ru-RU" sz="1600" dirty="0" smtClean="0">
              <a:solidFill>
                <a:srgbClr val="000000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При </a:t>
            </a:r>
            <a:r>
              <a:rPr lang="ru-RU" sz="1600" dirty="0">
                <a:solidFill>
                  <a:srgbClr val="000000"/>
                </a:solidFill>
                <a:latin typeface="Calibri"/>
              </a:rPr>
              <a:t>этом он добавил в текст необходимую запятую и пробел.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На сколько байт при этом увеличился размер нового предложения в данной кодировке? 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В ответе укажите количество байт одним словом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.</a:t>
            </a:r>
            <a:endParaRPr lang="ru-RU" sz="16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061" y="2643758"/>
            <a:ext cx="85521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Добавлено было слово из 4 символов, запятая и пробел – всего 6 символов.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В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данной кодировке каждый символ кодируется с помощью 8 бит (1 байт).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Значит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, размер предложения увеличился на 6 байт. В ответе надо записать словом.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1987" y="3795886"/>
            <a:ext cx="15258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шесть.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535996" y="905617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336196" y="1815666"/>
            <a:ext cx="3960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27279" y="2283718"/>
            <a:ext cx="392869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943708" y="2535746"/>
            <a:ext cx="27363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74700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86146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524" y="725091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+mn-lt"/>
              </a:rPr>
              <a:t>Единицы измерения информации:</a:t>
            </a:r>
            <a:endParaRPr lang="ru-RU" sz="1600" dirty="0">
              <a:latin typeface="+mn-lt"/>
            </a:endParaRPr>
          </a:p>
          <a:p>
            <a:r>
              <a:rPr lang="ru-RU" sz="1600" dirty="0">
                <a:latin typeface="+mn-lt"/>
              </a:rPr>
              <a:t>1 бит</a:t>
            </a:r>
            <a:r>
              <a:rPr lang="ru-RU" sz="1600" b="1" i="1" dirty="0">
                <a:latin typeface="+mn-lt"/>
              </a:rPr>
              <a:t> </a:t>
            </a:r>
            <a:r>
              <a:rPr lang="ru-RU" sz="1600" dirty="0">
                <a:latin typeface="+mn-lt"/>
              </a:rPr>
              <a:t>– это количество информации, содержащееся в одном знаке двоичного кода (0 или 1). </a:t>
            </a:r>
          </a:p>
          <a:p>
            <a:r>
              <a:rPr lang="ru-RU" sz="1600" dirty="0">
                <a:latin typeface="+mn-lt"/>
              </a:rPr>
              <a:t>1 байт = 8 бит</a:t>
            </a:r>
          </a:p>
          <a:p>
            <a:r>
              <a:rPr lang="ru-RU" sz="1600" dirty="0">
                <a:latin typeface="+mn-lt"/>
              </a:rPr>
              <a:t>1 Кбайт (килобайт</a:t>
            </a:r>
            <a:r>
              <a:rPr lang="ru-RU" sz="1600" dirty="0" smtClean="0">
                <a:latin typeface="+mn-lt"/>
              </a:rPr>
              <a:t>)  </a:t>
            </a:r>
            <a:r>
              <a:rPr lang="ru-RU" sz="1600" dirty="0">
                <a:latin typeface="+mn-lt"/>
              </a:rPr>
              <a:t>= 2</a:t>
            </a:r>
            <a:r>
              <a:rPr lang="ru-RU" sz="1600" baseline="30000" dirty="0">
                <a:latin typeface="+mn-lt"/>
              </a:rPr>
              <a:t>10</a:t>
            </a:r>
            <a:r>
              <a:rPr lang="ru-RU" sz="1600" dirty="0">
                <a:latin typeface="+mn-lt"/>
              </a:rPr>
              <a:t> байт    = 1024 байт</a:t>
            </a:r>
          </a:p>
          <a:p>
            <a:r>
              <a:rPr lang="ru-RU" sz="1600" dirty="0">
                <a:latin typeface="+mn-lt"/>
              </a:rPr>
              <a:t>1 Мбайт (мегабайт) = 2</a:t>
            </a:r>
            <a:r>
              <a:rPr lang="ru-RU" sz="1600" baseline="30000" dirty="0">
                <a:latin typeface="+mn-lt"/>
              </a:rPr>
              <a:t>10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Кбайт  </a:t>
            </a:r>
            <a:r>
              <a:rPr lang="ru-RU" sz="1600" dirty="0">
                <a:latin typeface="+mn-lt"/>
              </a:rPr>
              <a:t>= 1024 Кбайт</a:t>
            </a:r>
          </a:p>
          <a:p>
            <a:r>
              <a:rPr lang="ru-RU" sz="1600" dirty="0">
                <a:latin typeface="+mn-lt"/>
              </a:rPr>
              <a:t>1 Гбайт (гигабайт) </a:t>
            </a:r>
            <a:r>
              <a:rPr lang="ru-RU" sz="1600" dirty="0" smtClean="0">
                <a:latin typeface="+mn-lt"/>
              </a:rPr>
              <a:t>  </a:t>
            </a:r>
            <a:r>
              <a:rPr lang="ru-RU" sz="1600" dirty="0">
                <a:latin typeface="+mn-lt"/>
              </a:rPr>
              <a:t>= 2</a:t>
            </a:r>
            <a:r>
              <a:rPr lang="ru-RU" sz="1600" baseline="30000" dirty="0">
                <a:latin typeface="+mn-lt"/>
              </a:rPr>
              <a:t>10</a:t>
            </a:r>
            <a:r>
              <a:rPr lang="ru-RU" sz="1600" dirty="0">
                <a:latin typeface="+mn-lt"/>
              </a:rPr>
              <a:t> Мбайт = 1024 Мбайт</a:t>
            </a:r>
          </a:p>
          <a:p>
            <a:r>
              <a:rPr lang="ru-RU" sz="1600" dirty="0">
                <a:latin typeface="+mn-lt"/>
              </a:rPr>
              <a:t>1 Тбайт (терабайт)  = 2</a:t>
            </a:r>
            <a:r>
              <a:rPr lang="ru-RU" sz="1600" baseline="30000" dirty="0">
                <a:latin typeface="+mn-lt"/>
              </a:rPr>
              <a:t>10</a:t>
            </a:r>
            <a:r>
              <a:rPr lang="ru-RU" sz="1600" dirty="0">
                <a:latin typeface="+mn-lt"/>
              </a:rPr>
              <a:t> Гбайт  = 1024 Гбайт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04637" y="2556460"/>
            <a:ext cx="660673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i="1" dirty="0">
                <a:latin typeface="+mn-lt"/>
              </a:rPr>
              <a:t>N</a:t>
            </a:r>
            <a:r>
              <a:rPr lang="ru-RU" sz="2000" b="1" i="1" dirty="0">
                <a:latin typeface="+mn-lt"/>
              </a:rPr>
              <a:t> = 2</a:t>
            </a:r>
            <a:r>
              <a:rPr lang="en-US" sz="2000" b="1" i="1" baseline="50000" dirty="0">
                <a:latin typeface="+mn-lt"/>
              </a:rPr>
              <a:t>i</a:t>
            </a:r>
            <a:endParaRPr lang="ru-RU" sz="2000" baseline="50000" dirty="0">
              <a:latin typeface="+mn-lt"/>
            </a:endParaRPr>
          </a:p>
          <a:p>
            <a:r>
              <a:rPr lang="en-US" sz="1600" i="1" dirty="0">
                <a:latin typeface="+mn-lt"/>
              </a:rPr>
              <a:t>N</a:t>
            </a:r>
            <a:r>
              <a:rPr lang="ru-RU" sz="1600" dirty="0">
                <a:latin typeface="+mn-lt"/>
              </a:rPr>
              <a:t> – мощность алфавита (количество символов в нём);</a:t>
            </a:r>
          </a:p>
          <a:p>
            <a:r>
              <a:rPr lang="en-US" sz="1600" i="1" dirty="0">
                <a:latin typeface="+mn-lt"/>
              </a:rPr>
              <a:t>i</a:t>
            </a:r>
            <a:r>
              <a:rPr lang="ru-RU" sz="1600" dirty="0">
                <a:latin typeface="+mn-lt"/>
              </a:rPr>
              <a:t> – информационный вес одного символа (длина двоичного кода в битах).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9532" y="3579862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n-lt"/>
              </a:rPr>
              <a:t>При кодировании текстовой информации каждому символу ставится в соответствие уникальный числовой код, задаваемый кодовой таблицей. </a:t>
            </a:r>
            <a:r>
              <a:rPr lang="ru-RU" sz="1600" dirty="0" smtClean="0">
                <a:latin typeface="+mn-lt"/>
              </a:rPr>
              <a:t>Используются </a:t>
            </a:r>
            <a:r>
              <a:rPr lang="ru-RU" sz="1600" dirty="0">
                <a:latin typeface="+mn-lt"/>
              </a:rPr>
              <a:t>кодировки с информационным весом 8 бит (2</a:t>
            </a:r>
            <a:r>
              <a:rPr lang="ru-RU" sz="1600" baseline="30000" dirty="0">
                <a:latin typeface="+mn-lt"/>
              </a:rPr>
              <a:t>8</a:t>
            </a:r>
            <a:r>
              <a:rPr lang="ru-RU" sz="1600" dirty="0">
                <a:latin typeface="+mn-lt"/>
              </a:rPr>
              <a:t> = 256 символов) и 16 бит (2</a:t>
            </a:r>
            <a:r>
              <a:rPr lang="ru-RU" sz="1600" baseline="30000" dirty="0">
                <a:latin typeface="+mn-lt"/>
              </a:rPr>
              <a:t>16</a:t>
            </a:r>
            <a:r>
              <a:rPr lang="ru-RU" sz="1600" dirty="0">
                <a:latin typeface="+mn-lt"/>
              </a:rPr>
              <a:t> = 65536 символов). </a:t>
            </a:r>
            <a:endParaRPr lang="ru-RU" sz="1600" dirty="0" smtClean="0">
              <a:latin typeface="+mn-lt"/>
            </a:endParaRPr>
          </a:p>
          <a:p>
            <a:pPr algn="just"/>
            <a:r>
              <a:rPr lang="ru-RU" sz="1600" dirty="0" smtClean="0">
                <a:latin typeface="+mn-lt"/>
              </a:rPr>
              <a:t>Десятичный </a:t>
            </a:r>
            <a:r>
              <a:rPr lang="ru-RU" sz="1600" dirty="0">
                <a:latin typeface="+mn-lt"/>
              </a:rPr>
              <a:t>код символа в памяти компьютера представлен в виде двоичного кода. </a:t>
            </a:r>
          </a:p>
        </p:txBody>
      </p:sp>
    </p:spTree>
    <p:extLst>
      <p:ext uri="{BB962C8B-B14F-4D97-AF65-F5344CB8AC3E}">
        <p14:creationId xmlns:p14="http://schemas.microsoft.com/office/powerpoint/2010/main" val="33813364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6"/>
          <p:cNvSpPr>
            <a:spLocks noGrp="1" noChangeArrowheads="1"/>
          </p:cNvSpPr>
          <p:nvPr>
            <p:ph type="title"/>
          </p:nvPr>
        </p:nvSpPr>
        <p:spPr>
          <a:xfrm>
            <a:off x="503548" y="123478"/>
            <a:ext cx="7543800" cy="459051"/>
          </a:xfrm>
        </p:spPr>
        <p:txBody>
          <a:bodyPr/>
          <a:lstStyle/>
          <a:p>
            <a:pPr algn="ctr"/>
            <a:r>
              <a:rPr lang="ru-RU" sz="3200" dirty="0"/>
              <a:t>Справочная информация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771550"/>
            <a:ext cx="43204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i="1" dirty="0">
                <a:latin typeface="+mn-lt"/>
              </a:rPr>
              <a:t>I</a:t>
            </a:r>
            <a:r>
              <a:rPr lang="ru-RU" sz="2000" b="1" i="1" dirty="0">
                <a:latin typeface="+mn-lt"/>
              </a:rPr>
              <a:t> = </a:t>
            </a:r>
            <a:r>
              <a:rPr lang="en-US" sz="2000" b="1" i="1" dirty="0">
                <a:latin typeface="+mn-lt"/>
              </a:rPr>
              <a:t>K</a:t>
            </a:r>
            <a:r>
              <a:rPr lang="ru-RU" sz="2000" b="1" i="1" dirty="0">
                <a:latin typeface="+mn-lt"/>
              </a:rPr>
              <a:t> </a:t>
            </a:r>
            <a:r>
              <a:rPr lang="ru-RU" sz="2000" b="1" i="1" dirty="0" smtClean="0">
                <a:latin typeface="+mn-lt"/>
              </a:rPr>
              <a:t>∙ </a:t>
            </a:r>
            <a:r>
              <a:rPr lang="en-US" sz="2000" b="1" i="1" dirty="0">
                <a:latin typeface="+mn-lt"/>
              </a:rPr>
              <a:t>i</a:t>
            </a:r>
            <a:endParaRPr lang="ru-RU" sz="2000" dirty="0">
              <a:latin typeface="+mn-lt"/>
            </a:endParaRPr>
          </a:p>
          <a:p>
            <a:r>
              <a:rPr lang="en-US" i="1" dirty="0">
                <a:latin typeface="+mn-lt"/>
              </a:rPr>
              <a:t>I</a:t>
            </a:r>
            <a:r>
              <a:rPr lang="ru-RU" dirty="0">
                <a:latin typeface="+mn-lt"/>
              </a:rPr>
              <a:t> – информационный объём сообщения;</a:t>
            </a:r>
          </a:p>
          <a:p>
            <a:r>
              <a:rPr lang="en-US" i="1" dirty="0">
                <a:latin typeface="+mn-lt"/>
              </a:rPr>
              <a:t>K</a:t>
            </a:r>
            <a:r>
              <a:rPr lang="ru-RU" dirty="0">
                <a:latin typeface="+mn-lt"/>
              </a:rPr>
              <a:t> – количество символов в сообщении;</a:t>
            </a:r>
          </a:p>
          <a:p>
            <a:r>
              <a:rPr lang="en-US" i="1" dirty="0">
                <a:latin typeface="+mn-lt"/>
              </a:rPr>
              <a:t>i</a:t>
            </a:r>
            <a:r>
              <a:rPr lang="ru-RU" dirty="0">
                <a:latin typeface="+mn-lt"/>
              </a:rPr>
              <a:t> – информационный вес одного символа.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91580" y="2546006"/>
            <a:ext cx="7560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+mn-lt"/>
              </a:rPr>
              <a:t>Правила ввода текста:</a:t>
            </a:r>
            <a:endParaRPr lang="ru-RU" sz="1600" dirty="0">
              <a:latin typeface="+mn-lt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1600" dirty="0">
                <a:latin typeface="+mn-lt"/>
              </a:rPr>
              <a:t>слова отделяются одним пробелом;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1600" dirty="0">
                <a:latin typeface="+mn-lt"/>
              </a:rPr>
              <a:t>знаки препинания печатаются слитно с предшествующим словом и отделяются пробелом от следующего слова;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1600" dirty="0">
                <a:latin typeface="+mn-lt"/>
              </a:rPr>
              <a:t>кавычки и скобки печатаются слитно с заключёнными в них словами;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1600" dirty="0">
                <a:latin typeface="+mn-lt"/>
              </a:rPr>
              <a:t>тире отделяется пробелами с двух сторон;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1600" dirty="0">
                <a:latin typeface="+mn-lt"/>
              </a:rPr>
              <a:t>дефис печатается без пробелов.</a:t>
            </a:r>
          </a:p>
        </p:txBody>
      </p:sp>
    </p:spTree>
    <p:extLst>
      <p:ext uri="{BB962C8B-B14F-4D97-AF65-F5344CB8AC3E}">
        <p14:creationId xmlns:p14="http://schemas.microsoft.com/office/powerpoint/2010/main" val="15085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>
                <a:effectLst/>
                <a:latin typeface="Times New Roman"/>
                <a:ea typeface="Calibri"/>
              </a:rPr>
              <a:t>1-1</a:t>
            </a:r>
            <a:endParaRPr lang="ru-RU" sz="1600" dirty="0">
              <a:effectLst/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625362"/>
            <a:ext cx="85521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n-lt"/>
              </a:rPr>
              <a:t>В одной из кодировок </a:t>
            </a:r>
            <a:r>
              <a:rPr lang="en-US" sz="1600" dirty="0">
                <a:latin typeface="+mn-lt"/>
              </a:rPr>
              <a:t>Unicode</a:t>
            </a:r>
            <a:r>
              <a:rPr lang="ru-RU" sz="1600" dirty="0">
                <a:latin typeface="+mn-lt"/>
              </a:rPr>
              <a:t> каждый символ кодируется 16 битами. Определите размер </a:t>
            </a:r>
            <a:r>
              <a:rPr lang="ru-RU" sz="1600" dirty="0" smtClean="0">
                <a:latin typeface="+mn-lt"/>
              </a:rPr>
              <a:t/>
            </a:r>
            <a:br>
              <a:rPr lang="ru-RU" sz="1600" dirty="0" smtClean="0">
                <a:latin typeface="+mn-lt"/>
              </a:rPr>
            </a:br>
            <a:r>
              <a:rPr lang="ru-RU" sz="1600" dirty="0" smtClean="0">
                <a:latin typeface="+mn-lt"/>
              </a:rPr>
              <a:t>в </a:t>
            </a:r>
            <a:r>
              <a:rPr lang="ru-RU" sz="1600" dirty="0">
                <a:latin typeface="+mn-lt"/>
              </a:rPr>
              <a:t>байтах следующего предложения в данной кодировке.</a:t>
            </a:r>
          </a:p>
          <a:p>
            <a:r>
              <a:rPr lang="ru-RU" sz="1200" dirty="0">
                <a:latin typeface="+mn-lt"/>
              </a:rPr>
              <a:t> </a:t>
            </a:r>
            <a:r>
              <a:rPr lang="ru-RU" sz="1200" dirty="0" smtClean="0">
                <a:latin typeface="+mn-lt"/>
              </a:rPr>
              <a:t> </a:t>
            </a:r>
            <a:endParaRPr lang="ru-RU" sz="1200" dirty="0">
              <a:latin typeface="+mn-lt"/>
            </a:endParaRPr>
          </a:p>
          <a:p>
            <a:r>
              <a:rPr lang="ru-RU" sz="1600" b="1" dirty="0">
                <a:latin typeface="+mn-lt"/>
              </a:rPr>
              <a:t>Я к вам пишу – чего же боле? Что я могу ещё сказать</a:t>
            </a:r>
            <a:r>
              <a:rPr lang="ru-RU" sz="1600" b="1" dirty="0" smtClean="0">
                <a:latin typeface="+mn-lt"/>
              </a:rPr>
              <a:t>?</a:t>
            </a:r>
            <a:endParaRPr lang="ru-RU" sz="16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061" y="1704001"/>
            <a:ext cx="85521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lvl="0"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Посчитаем количество символов в предложении, учитывая, что между словами по одному пробелу, тире отделяется с двух сторон пробелами, а знаки препинания печатаются слитно с предыдущим словом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3975906"/>
            <a:ext cx="13211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104.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9612" y="4306963"/>
            <a:ext cx="77240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FF0000"/>
                </a:solidFill>
                <a:latin typeface="+mn-lt"/>
              </a:rPr>
              <a:t>Обращайте </a:t>
            </a:r>
            <a:r>
              <a:rPr lang="ru-RU" sz="1600" dirty="0">
                <a:solidFill>
                  <a:srgbClr val="FF0000"/>
                </a:solidFill>
                <a:latin typeface="+mn-lt"/>
              </a:rPr>
              <a:t>внимание на то, в каком виде должен быть записан ответ. Например, размер должен быть в битах. Тогда в ответе надо написать 104 </a:t>
            </a:r>
            <a:r>
              <a:rPr lang="ru-RU" sz="1600" dirty="0" smtClean="0">
                <a:solidFill>
                  <a:srgbClr val="FF0000"/>
                </a:solidFill>
                <a:latin typeface="+mn-lt"/>
              </a:rPr>
              <a:t>∙ </a:t>
            </a:r>
            <a:r>
              <a:rPr lang="ru-RU" sz="1600" dirty="0">
                <a:solidFill>
                  <a:srgbClr val="FF0000"/>
                </a:solidFill>
                <a:latin typeface="+mn-lt"/>
              </a:rPr>
              <a:t>8 = 832.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2858782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Я </a:t>
            </a:r>
            <a:r>
              <a:rPr lang="ru-RU" sz="1600" b="1" dirty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к вам пишу – чего же боле? Что я могу ещё сказать</a:t>
            </a:r>
            <a:r>
              <a:rPr lang="ru-RU" sz="1600" b="1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?</a:t>
            </a:r>
            <a:endParaRPr lang="ru-RU" sz="1600" dirty="0">
              <a:solidFill>
                <a:srgbClr val="000099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3377356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Так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как информационный вес каждого символа </a:t>
            </a:r>
            <a:r>
              <a:rPr lang="en-US" sz="1600" dirty="0" err="1" smtClean="0">
                <a:solidFill>
                  <a:srgbClr val="000099"/>
                </a:solidFill>
                <a:latin typeface="Calibri"/>
              </a:rPr>
              <a:t>i</a:t>
            </a:r>
            <a:r>
              <a:rPr lang="en-US" sz="1600" dirty="0" smtClean="0">
                <a:solidFill>
                  <a:srgbClr val="000099"/>
                </a:solidFill>
                <a:latin typeface="Calibri"/>
              </a:rPr>
              <a:t> =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16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бит = 2 байта,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2679762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....................................................</a:t>
            </a:r>
            <a:endParaRPr lang="ru-RU" sz="1600" dirty="0">
              <a:solidFill>
                <a:srgbClr val="00B05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6" name="Рисунок 15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4358701"/>
            <a:ext cx="554103" cy="4813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3527" y="3614866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то информационный объем текста </a:t>
            </a:r>
            <a:r>
              <a:rPr lang="en-US" sz="1600" dirty="0" smtClean="0">
                <a:solidFill>
                  <a:srgbClr val="000099"/>
                </a:solidFill>
                <a:latin typeface="Calibri"/>
              </a:rPr>
              <a:t>I = K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∙ </a:t>
            </a:r>
            <a:r>
              <a:rPr lang="en-US" sz="1600" dirty="0" err="1" smtClean="0">
                <a:solidFill>
                  <a:srgbClr val="000099"/>
                </a:solidFill>
                <a:latin typeface="Calibri"/>
              </a:rPr>
              <a:t>i</a:t>
            </a:r>
            <a:r>
              <a:rPr lang="en-US" sz="1600" dirty="0" smtClean="0">
                <a:solidFill>
                  <a:srgbClr val="000099"/>
                </a:solidFill>
                <a:latin typeface="Calibri"/>
              </a:rPr>
              <a:t> =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52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∙ 2 байта = 104 байта.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125328"/>
            <a:ext cx="21069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Всего </a:t>
            </a:r>
            <a:r>
              <a:rPr lang="en-US" sz="1600" dirty="0" smtClean="0">
                <a:solidFill>
                  <a:srgbClr val="000099"/>
                </a:solidFill>
                <a:latin typeface="Calibri"/>
              </a:rPr>
              <a:t>K =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52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символа.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940152" y="915566"/>
            <a:ext cx="972108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95536" y="1167594"/>
            <a:ext cx="756084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94994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12" grpId="0"/>
      <p:bldP spid="13" grpId="0"/>
      <p:bldP spid="14" grpId="0" build="p"/>
      <p:bldP spid="15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1-2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624629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n-lt"/>
              </a:rPr>
              <a:t>Статья, набранная на компьютере, содержит 16 страниц, на каждой странице 32 строки, в каждой строке 30 символов. Определите информационный объём в </a:t>
            </a:r>
            <a:r>
              <a:rPr lang="ru-RU" sz="1600" dirty="0" err="1">
                <a:latin typeface="+mn-lt"/>
              </a:rPr>
              <a:t>Кбайтах</a:t>
            </a:r>
            <a:r>
              <a:rPr lang="ru-RU" sz="1600" dirty="0">
                <a:latin typeface="+mn-lt"/>
              </a:rPr>
              <a:t> статьи в кодировке КОИ-8, в которой каждый символ кодируется 8 битами.</a:t>
            </a:r>
            <a:endParaRPr lang="ru-RU" sz="16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061" y="1779662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+mn-lt"/>
              </a:rPr>
              <a:t>Решение.</a:t>
            </a:r>
            <a:endParaRPr lang="ru-RU" sz="1600" dirty="0">
              <a:solidFill>
                <a:srgbClr val="000099"/>
              </a:solidFill>
              <a:latin typeface="+mn-lt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+mn-lt"/>
              </a:rPr>
              <a:t>Вся статья содержит </a:t>
            </a:r>
            <a:r>
              <a:rPr lang="en-US" sz="1600" dirty="0">
                <a:solidFill>
                  <a:srgbClr val="000099"/>
                </a:solidFill>
                <a:latin typeface="+mn-lt"/>
              </a:rPr>
              <a:t>K</a:t>
            </a:r>
            <a:r>
              <a:rPr lang="ru-RU" sz="1600" dirty="0">
                <a:solidFill>
                  <a:srgbClr val="000099"/>
                </a:solidFill>
                <a:latin typeface="+mn-lt"/>
              </a:rPr>
              <a:t> = 16 </a:t>
            </a:r>
            <a:r>
              <a:rPr lang="ru-RU" sz="1600" dirty="0" smtClean="0">
                <a:solidFill>
                  <a:srgbClr val="000099"/>
                </a:solidFill>
                <a:latin typeface="+mn-lt"/>
              </a:rPr>
              <a:t>∙ </a:t>
            </a:r>
            <a:r>
              <a:rPr lang="ru-RU" sz="1600" dirty="0">
                <a:solidFill>
                  <a:srgbClr val="000099"/>
                </a:solidFill>
                <a:latin typeface="+mn-lt"/>
              </a:rPr>
              <a:t>32 </a:t>
            </a:r>
            <a:r>
              <a:rPr lang="ru-RU" sz="1600" dirty="0" smtClean="0">
                <a:solidFill>
                  <a:srgbClr val="000099"/>
                </a:solidFill>
                <a:latin typeface="+mn-lt"/>
              </a:rPr>
              <a:t>∙ </a:t>
            </a:r>
            <a:r>
              <a:rPr lang="ru-RU" sz="1600" dirty="0">
                <a:solidFill>
                  <a:srgbClr val="000099"/>
                </a:solidFill>
                <a:latin typeface="+mn-lt"/>
              </a:rPr>
              <a:t>30 = 15360 символов. </a:t>
            </a:r>
            <a:endParaRPr lang="ru-RU" sz="1600" dirty="0" smtClean="0">
              <a:solidFill>
                <a:srgbClr val="000099"/>
              </a:solidFill>
              <a:latin typeface="+mn-lt"/>
            </a:endParaRPr>
          </a:p>
          <a:p>
            <a:r>
              <a:rPr lang="ru-RU" sz="1600" dirty="0" smtClean="0">
                <a:solidFill>
                  <a:srgbClr val="000099"/>
                </a:solidFill>
                <a:latin typeface="+mn-lt"/>
              </a:rPr>
              <a:t>Информационный </a:t>
            </a:r>
            <a:r>
              <a:rPr lang="ru-RU" sz="1600" dirty="0">
                <a:solidFill>
                  <a:srgbClr val="000099"/>
                </a:solidFill>
                <a:latin typeface="+mn-lt"/>
              </a:rPr>
              <a:t>вес каждого </a:t>
            </a:r>
            <a:r>
              <a:rPr lang="ru-RU" sz="1600" dirty="0" smtClean="0">
                <a:solidFill>
                  <a:srgbClr val="000099"/>
                </a:solidFill>
                <a:latin typeface="+mn-lt"/>
              </a:rPr>
              <a:t>символа </a:t>
            </a:r>
            <a:r>
              <a:rPr lang="en-US" sz="1600" dirty="0" smtClean="0">
                <a:solidFill>
                  <a:srgbClr val="000099"/>
                </a:solidFill>
                <a:latin typeface="+mn-lt"/>
              </a:rPr>
              <a:t>i</a:t>
            </a:r>
            <a:r>
              <a:rPr lang="ru-RU" sz="1600" dirty="0" smtClean="0">
                <a:solidFill>
                  <a:srgbClr val="000099"/>
                </a:solidFill>
                <a:latin typeface="+mn-lt"/>
              </a:rPr>
              <a:t> </a:t>
            </a:r>
            <a:r>
              <a:rPr lang="ru-RU" sz="1600" dirty="0">
                <a:solidFill>
                  <a:srgbClr val="000099"/>
                </a:solidFill>
                <a:latin typeface="+mn-lt"/>
              </a:rPr>
              <a:t>= 8 бит = 1 байт</a:t>
            </a:r>
            <a:r>
              <a:rPr lang="ru-RU" sz="1600" dirty="0" smtClean="0">
                <a:solidFill>
                  <a:srgbClr val="000099"/>
                </a:solidFill>
                <a:latin typeface="+mn-lt"/>
              </a:rPr>
              <a:t>,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1770" y="3741282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15.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7138" y="3013902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99"/>
                </a:solidFill>
                <a:latin typeface="Calibri"/>
              </a:rPr>
              <a:t>Выразим его в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килобайтах (</a:t>
            </a:r>
            <a:r>
              <a:rPr lang="en-US" sz="1600" dirty="0" smtClean="0">
                <a:solidFill>
                  <a:srgbClr val="000099"/>
                </a:solidFill>
                <a:latin typeface="Calibri"/>
              </a:rPr>
              <a:t>1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Кбайт</a:t>
            </a:r>
            <a:r>
              <a:rPr lang="en-US" sz="1600" dirty="0">
                <a:solidFill>
                  <a:srgbClr val="000099"/>
                </a:solidFill>
                <a:latin typeface="Calibri"/>
              </a:rPr>
              <a:t> = 1024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байт):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2052" y="2535746"/>
            <a:ext cx="85785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srgbClr val="000099"/>
                </a:solidFill>
                <a:latin typeface="Calibri"/>
              </a:rPr>
              <a:t>поэтому информационный объём статьи равен </a:t>
            </a:r>
            <a:r>
              <a:rPr lang="en-US" sz="1600" dirty="0">
                <a:solidFill>
                  <a:srgbClr val="000099"/>
                </a:solidFill>
                <a:latin typeface="Calibri"/>
              </a:rPr>
              <a:t>I = </a:t>
            </a:r>
            <a:r>
              <a:rPr lang="en-US" sz="1600" dirty="0" smtClean="0">
                <a:solidFill>
                  <a:srgbClr val="000099"/>
                </a:solidFill>
                <a:latin typeface="Calibri"/>
              </a:rPr>
              <a:t>K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∙ </a:t>
            </a:r>
            <a:r>
              <a:rPr lang="en-US" sz="1600" dirty="0" err="1" smtClean="0">
                <a:solidFill>
                  <a:srgbClr val="000099"/>
                </a:solidFill>
                <a:latin typeface="Calibri"/>
              </a:rPr>
              <a:t>i</a:t>
            </a:r>
            <a:r>
              <a:rPr lang="en-US" sz="1600" dirty="0" smtClean="0">
                <a:solidFill>
                  <a:srgbClr val="000099"/>
                </a:solidFill>
                <a:latin typeface="Calibri"/>
              </a:rPr>
              <a:t> =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15360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∙ 1 байт = 15360 байт. 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28084" y="1419622"/>
            <a:ext cx="8280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499992" y="1167594"/>
            <a:ext cx="33843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97138" y="3277312"/>
            <a:ext cx="49889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15360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/ 1024 = 15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Кбайт.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599590" y="915566"/>
            <a:ext cx="10165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632340" y="915566"/>
            <a:ext cx="9361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907704" y="1168760"/>
            <a:ext cx="11881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565845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/>
      <p:bldP spid="14" grpId="0" build="p"/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1-3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624629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+mn-lt"/>
              </a:rPr>
              <a:t>В одной из кодировок </a:t>
            </a:r>
            <a:r>
              <a:rPr lang="en-US" sz="1600" dirty="0">
                <a:latin typeface="+mn-lt"/>
              </a:rPr>
              <a:t>Unicode</a:t>
            </a:r>
            <a:r>
              <a:rPr lang="ru-RU" sz="1600" dirty="0">
                <a:latin typeface="+mn-lt"/>
              </a:rPr>
              <a:t> каждый символ русского алфавита кодируется 16 битами. </a:t>
            </a:r>
            <a:r>
              <a:rPr lang="ru-RU" sz="1600" dirty="0" smtClean="0">
                <a:latin typeface="+mn-lt"/>
              </a:rPr>
              <a:t>Определите </a:t>
            </a:r>
            <a:r>
              <a:rPr lang="ru-RU" sz="1600" dirty="0">
                <a:latin typeface="+mn-lt"/>
              </a:rPr>
              <a:t>количество символов в сообщении, если информационный объём сообщения в этой кодировке равен 80 байт.</a:t>
            </a:r>
            <a:endParaRPr lang="ru-RU" sz="16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061" y="1779662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Информационный объём сообщения равен I = K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∙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i.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Отсюда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находим количество символов в сообщении K = I / i.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1770" y="3741282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40.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7138" y="2859782"/>
            <a:ext cx="85521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Так как информационный вес символа i = 16 бит = 2 байта, получаем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: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94242" y="4430074"/>
            <a:ext cx="77240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FF0000"/>
                </a:solidFill>
                <a:latin typeface="+mn-lt"/>
              </a:rPr>
              <a:t>Делимое и делитель должны быть выражены в одинаковых единицах измерения.</a:t>
            </a:r>
            <a:endParaRPr lang="ru-RU" sz="1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2" name="Рисунок 11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4358701"/>
            <a:ext cx="554103" cy="4813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08061" y="3198336"/>
            <a:ext cx="33099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K = 80 байт / 2 байта = 40 символов.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7740352" y="915566"/>
            <a:ext cx="107792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375756" y="1419622"/>
            <a:ext cx="6840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528770" y="1167594"/>
            <a:ext cx="19271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661454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14" grpId="0" build="p"/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1-4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9" y="624629"/>
            <a:ext cx="75968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Информационное сообщение объёмом 4 Кбайт содержит 2048 символов</a:t>
            </a:r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.</a:t>
            </a:r>
            <a:endParaRPr lang="en-US" sz="1600" dirty="0" smtClean="0">
              <a:solidFill>
                <a:srgbClr val="000000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Каким </a:t>
            </a:r>
            <a:r>
              <a:rPr lang="ru-RU" sz="1600" dirty="0">
                <a:solidFill>
                  <a:srgbClr val="000000"/>
                </a:solidFill>
                <a:latin typeface="Calibri"/>
              </a:rPr>
              <a:t>количеством бит кодируется каждый символ этого сообщения?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8061" y="1779662"/>
            <a:ext cx="8552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Информационный объём сообщения равен I = K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∙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i.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Отсюда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находим информационный вес одного символа i = I / K.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1987" y="4213416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16.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7138" y="2751770"/>
            <a:ext cx="85521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Выразим I в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байтах: </a:t>
            </a:r>
            <a:endParaRPr lang="ru-RU" sz="1600" dirty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I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= 4 Кбайт = 4 ∙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1024 байт = 4096 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байт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.</a:t>
            </a:r>
          </a:p>
          <a:p>
            <a:pPr algn="just">
              <a:spcBef>
                <a:spcPts val="1200"/>
              </a:spcBef>
            </a:pPr>
            <a:r>
              <a:rPr lang="en-US" sz="1600" dirty="0" smtClean="0">
                <a:solidFill>
                  <a:srgbClr val="000099"/>
                </a:solidFill>
                <a:latin typeface="Calibri"/>
              </a:rPr>
              <a:t>K = 2048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 символов.</a:t>
            </a:r>
          </a:p>
          <a:p>
            <a:pPr algn="just">
              <a:spcBef>
                <a:spcPts val="1200"/>
              </a:spcBef>
            </a:pP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i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= 4096 байт / 2048 = 2 байта = 16 бит.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923928" y="903285"/>
            <a:ext cx="6601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508104" y="917016"/>
            <a:ext cx="13321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043608" y="1167594"/>
            <a:ext cx="38524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6433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1-5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624629"/>
            <a:ext cx="8552125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В одной из кодировок </a:t>
            </a:r>
            <a:r>
              <a:rPr lang="ru-RU" sz="1600" dirty="0" err="1">
                <a:solidFill>
                  <a:srgbClr val="000000"/>
                </a:solidFill>
                <a:latin typeface="Calibri"/>
              </a:rPr>
              <a:t>Unicode</a:t>
            </a:r>
            <a:r>
              <a:rPr lang="ru-RU" sz="1600" dirty="0">
                <a:solidFill>
                  <a:srgbClr val="000000"/>
                </a:solidFill>
                <a:latin typeface="Calibri"/>
              </a:rPr>
              <a:t> каждый символ кодируется 16 битами.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Ученик написал текст (в нём нет лишних пробелов):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Calibri"/>
              </a:rPr>
              <a:t>«</a:t>
            </a:r>
            <a:r>
              <a:rPr lang="ru-RU" sz="1600" b="1" dirty="0">
                <a:solidFill>
                  <a:srgbClr val="000000"/>
                </a:solidFill>
                <a:latin typeface="Calibri"/>
              </a:rPr>
              <a:t>Ёж, лев, слон, олень, тюлень, носорог, крокодил, аллигатор – дикие животные».</a:t>
            </a: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Ученик </a:t>
            </a:r>
            <a:r>
              <a:rPr lang="ru-RU" sz="1600" dirty="0">
                <a:solidFill>
                  <a:srgbClr val="000000"/>
                </a:solidFill>
                <a:latin typeface="Calibri"/>
              </a:rPr>
              <a:t>удалил из списка название одного из животных. Заодно он удалил ставшие лишними запятые и пробелы – два пробела не должны идти подряд.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При этом размер нового предложения в данной кодировке оказался на 10 байт меньше, чем размер исходного предложения. Напишите в ответе удалённое название животного.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8061" y="2643758"/>
            <a:ext cx="85521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Информационный вес каждого символа 16 бит = 2 байта.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Значит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, из текста было удалено 10/2 = 5 символов. Из них 2 символа – это запятая и пробел</a:t>
            </a:r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.</a:t>
            </a: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Поэтому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было удалено слово из 3 символов, то есть слово «лев».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1987" y="3795886"/>
            <a:ext cx="13131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лев.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9612" y="4280858"/>
            <a:ext cx="77960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+mn-lt"/>
              </a:rPr>
              <a:t>В </a:t>
            </a:r>
            <a:r>
              <a:rPr lang="ru-RU" sz="1600" dirty="0">
                <a:solidFill>
                  <a:srgbClr val="FF0000"/>
                </a:solidFill>
                <a:latin typeface="+mn-lt"/>
              </a:rPr>
              <a:t>ответе может потребоваться записать не само слово, </a:t>
            </a:r>
            <a:r>
              <a:rPr lang="ru-RU" sz="16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1600" dirty="0" smtClean="0">
                <a:solidFill>
                  <a:srgbClr val="FF0000"/>
                </a:solidFill>
                <a:latin typeface="+mn-lt"/>
              </a:rPr>
            </a:br>
            <a:r>
              <a:rPr lang="ru-RU" sz="1600" dirty="0" smtClean="0">
                <a:solidFill>
                  <a:srgbClr val="FF0000"/>
                </a:solidFill>
                <a:latin typeface="+mn-lt"/>
              </a:rPr>
              <a:t>а </a:t>
            </a:r>
            <a:r>
              <a:rPr lang="ru-RU" sz="1600" dirty="0">
                <a:solidFill>
                  <a:srgbClr val="FF0000"/>
                </a:solidFill>
                <a:latin typeface="+mn-lt"/>
              </a:rPr>
              <a:t>количество букв или байтов в </a:t>
            </a:r>
            <a:r>
              <a:rPr lang="ru-RU" sz="1600" dirty="0" smtClean="0">
                <a:solidFill>
                  <a:srgbClr val="FF0000"/>
                </a:solidFill>
                <a:latin typeface="+mn-lt"/>
              </a:rPr>
              <a:t>нём </a:t>
            </a:r>
            <a:r>
              <a:rPr lang="ru-RU" sz="1600" dirty="0">
                <a:solidFill>
                  <a:srgbClr val="FF0000"/>
                </a:solidFill>
                <a:latin typeface="+mn-lt"/>
              </a:rPr>
              <a:t>числом или словом</a:t>
            </a:r>
            <a:r>
              <a:rPr lang="ru-RU" sz="1600" dirty="0" smtClean="0">
                <a:solidFill>
                  <a:srgbClr val="FF0000"/>
                </a:solidFill>
                <a:latin typeface="+mn-lt"/>
              </a:rPr>
              <a:t>.</a:t>
            </a:r>
            <a:endParaRPr lang="ru-RU" sz="1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2" name="Рисунок 11" descr="D:\_Учитель-информатик\Desktop\Внимание!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4358701"/>
            <a:ext cx="554103" cy="4813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5544108" y="905617"/>
            <a:ext cx="9001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624228" y="2283718"/>
            <a:ext cx="17281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65966" y="2535746"/>
            <a:ext cx="347438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73832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14"/>
          <p:cNvSpPr txBox="1"/>
          <p:nvPr/>
        </p:nvSpPr>
        <p:spPr>
          <a:xfrm>
            <a:off x="431540" y="215680"/>
            <a:ext cx="497205" cy="31892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0000" tIns="36000" rIns="9144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1-6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624629"/>
            <a:ext cx="8552125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В кодировке Windows-1251 каждый символ кодируется 8 битами.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Ученик хотел написать текст (в нём нет лишних пробелов):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Calibri"/>
              </a:rPr>
              <a:t>«</a:t>
            </a:r>
            <a:r>
              <a:rPr lang="ru-RU" sz="1600" b="1" dirty="0">
                <a:solidFill>
                  <a:srgbClr val="000000"/>
                </a:solidFill>
                <a:latin typeface="Calibri"/>
              </a:rPr>
              <a:t>Ёж, лев, слон, олень, тюлень, носорог, крокодил, аллигатор – дикие животные».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Calibri"/>
              </a:rPr>
              <a:t>Название одного животного ученик написал два раза подряд, добавив необходимые запятую и пробел. </a:t>
            </a:r>
            <a:endParaRPr lang="ru-RU" sz="1600" dirty="0" smtClean="0">
              <a:solidFill>
                <a:srgbClr val="000000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Calibri"/>
              </a:rPr>
              <a:t>При </a:t>
            </a:r>
            <a:r>
              <a:rPr lang="ru-RU" sz="1600" dirty="0">
                <a:solidFill>
                  <a:srgbClr val="000000"/>
                </a:solidFill>
                <a:latin typeface="Calibri"/>
              </a:rPr>
              <a:t>этом размер написанного предложения в данной кодировке оказался на 7 байт больше, чем размер нужного предложения. Напишите в ответе слово, использованное дважды.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8061" y="2643758"/>
            <a:ext cx="85521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0099"/>
                </a:solidFill>
                <a:latin typeface="Calibri"/>
              </a:rPr>
              <a:t>Решение.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>
                <a:solidFill>
                  <a:srgbClr val="000099"/>
                </a:solidFill>
                <a:latin typeface="Calibri"/>
              </a:rPr>
              <a:t>В данной кодировке каждый символ кодируется с помощью 8 бит (1 байт).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Значит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, добавлено было 7 символов. Из них 2 символа – это запятая и пробел. </a:t>
            </a:r>
            <a:endParaRPr lang="ru-RU" sz="1600" dirty="0" smtClean="0">
              <a:solidFill>
                <a:srgbClr val="000099"/>
              </a:solidFill>
              <a:latin typeface="Calibri"/>
            </a:endParaRPr>
          </a:p>
          <a:p>
            <a:pPr algn="just"/>
            <a:r>
              <a:rPr lang="ru-RU" sz="1600" dirty="0" smtClean="0">
                <a:solidFill>
                  <a:srgbClr val="000099"/>
                </a:solidFill>
                <a:latin typeface="Calibri"/>
              </a:rPr>
              <a:t>Поэтому 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было добавлено слово из 5 символов, то есть слово «олень».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1987" y="3795886"/>
            <a:ext cx="15258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  <a:latin typeface="Calibri"/>
              </a:rPr>
              <a:t>Ответ:</a:t>
            </a:r>
            <a:r>
              <a:rPr lang="ru-RU" sz="1600" dirty="0">
                <a:solidFill>
                  <a:srgbClr val="000099"/>
                </a:solidFill>
                <a:latin typeface="Calibri"/>
              </a:rPr>
              <a:t> олень.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256076" y="905617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164288" y="2283718"/>
            <a:ext cx="1584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27748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</p:bldLst>
  </p:timing>
</p:sld>
</file>

<file path=ppt/theme/theme1.xml><?xml version="1.0" encoding="utf-8"?>
<a:theme xmlns:a="http://schemas.openxmlformats.org/drawingml/2006/main" name="Питон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Питон</Template>
  <TotalTime>7481</TotalTime>
  <Words>1079</Words>
  <Application>Microsoft Office PowerPoint</Application>
  <PresentationFormat>Экран (16:9)</PresentationFormat>
  <Paragraphs>104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Питон</vt:lpstr>
      <vt:lpstr>ОГЭ по информатике</vt:lpstr>
      <vt:lpstr>Справочная информация</vt:lpstr>
      <vt:lpstr>Справочная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и его свойства</dc:title>
  <dc:creator>Админ</dc:creator>
  <cp:lastModifiedBy>Папа-админ</cp:lastModifiedBy>
  <cp:revision>357</cp:revision>
  <dcterms:created xsi:type="dcterms:W3CDTF">2010-02-14T19:37:55Z</dcterms:created>
  <dcterms:modified xsi:type="dcterms:W3CDTF">2022-07-11T19:03:12Z</dcterms:modified>
</cp:coreProperties>
</file>